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77" r:id="rId2"/>
    <p:sldId id="257" r:id="rId3"/>
    <p:sldId id="264" r:id="rId4"/>
    <p:sldId id="259" r:id="rId5"/>
    <p:sldId id="260" r:id="rId6"/>
    <p:sldId id="261" r:id="rId7"/>
    <p:sldId id="262" r:id="rId8"/>
    <p:sldId id="263" r:id="rId9"/>
    <p:sldId id="266" r:id="rId10"/>
    <p:sldId id="265" r:id="rId11"/>
    <p:sldId id="267" r:id="rId12"/>
    <p:sldId id="29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57F41039-950C-4DEF-A87D-47BD05F4E97B}">
          <p14:sldIdLst>
            <p14:sldId id="277"/>
            <p14:sldId id="257"/>
            <p14:sldId id="264"/>
            <p14:sldId id="259"/>
            <p14:sldId id="260"/>
            <p14:sldId id="261"/>
            <p14:sldId id="262"/>
            <p14:sldId id="263"/>
            <p14:sldId id="266"/>
            <p14:sldId id="265"/>
            <p14:sldId id="267"/>
            <p14:sldId id="29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D2FE"/>
    <a:srgbClr val="FFEFFF"/>
    <a:srgbClr val="FFFBFF"/>
    <a:srgbClr val="A953FF"/>
    <a:srgbClr val="6600CC"/>
    <a:srgbClr val="EFCEFE"/>
    <a:srgbClr val="E0C1FF"/>
    <a:srgbClr val="6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1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9" d="100"/>
        <a:sy n="9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B5278-C0F6-49AE-AE44-DCFFFFA117AF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76E69-A8B0-4A3F-9C29-ED335E9E877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70408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40799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87708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3527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10712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35226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93244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14323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4117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55386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03657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45491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81841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07165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09455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60417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93933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50301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B3B89B1-1B8D-43DA-9125-8454C3E046F2}"/>
              </a:ext>
            </a:extLst>
          </p:cNvPr>
          <p:cNvSpPr/>
          <p:nvPr/>
        </p:nvSpPr>
        <p:spPr>
          <a:xfrm>
            <a:off x="0" y="2405108"/>
            <a:ext cx="8702566" cy="1587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96135B7-A8C1-435B-B921-D6392321F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8676" y="1186841"/>
            <a:ext cx="3593763" cy="52358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22CCA42-87C0-41CD-BDCE-AC4EA55EB621}"/>
              </a:ext>
            </a:extLst>
          </p:cNvPr>
          <p:cNvSpPr txBox="1"/>
          <p:nvPr/>
        </p:nvSpPr>
        <p:spPr>
          <a:xfrm>
            <a:off x="152497" y="435338"/>
            <a:ext cx="82113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Training of Core Trainers CPG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Management of Dementia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(Third Edition)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0B719F-FD77-48C4-A979-B285648BEB53}"/>
              </a:ext>
            </a:extLst>
          </p:cNvPr>
          <p:cNvSpPr txBox="1"/>
          <p:nvPr/>
        </p:nvSpPr>
        <p:spPr>
          <a:xfrm>
            <a:off x="308000" y="2918501"/>
            <a:ext cx="7271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Mild Cognitive Impairment</a:t>
            </a: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3E7F4AA0-8897-4A6B-B81C-B68BB12219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561" y="4355250"/>
            <a:ext cx="686173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By: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Dr. Nor ‘izzati Saedon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Pakar Perunding Geriatrik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Pusat Perubatan Universiti Malaya</a:t>
            </a:r>
            <a:endParaRPr kumimoji="0" lang="en-US" altLang="en-US" sz="1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6594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2C219-5C3E-8E0D-3D74-03F494BB2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</a:rPr>
              <a:t>Non-pharmacological Interventions</a:t>
            </a:r>
            <a:br>
              <a:rPr lang="en-MY" sz="44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en-US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7390F-3794-2951-0D73-B989894146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MY" dirty="0"/>
          </a:p>
          <a:p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Exercise</a:t>
            </a:r>
          </a:p>
          <a:p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Diet and supplement</a:t>
            </a:r>
          </a:p>
          <a:p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Pharmacological Interventions</a:t>
            </a:r>
          </a:p>
          <a:p>
            <a:pPr marL="0" indent="0">
              <a:buNone/>
            </a:pPr>
            <a:endParaRPr lang="en-MY" dirty="0"/>
          </a:p>
          <a:p>
            <a:pPr marL="0" indent="0">
              <a:buNone/>
            </a:pPr>
            <a:endParaRPr lang="en-MY" dirty="0"/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8AA4CC1-CF20-71DE-BA50-7BF237EBF91E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5E87577-0B3D-948E-2ADB-EB132C08469E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4DACC17-C84E-B37C-0FD0-22759E59CB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3834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C32F6-254A-9CAA-73F8-C9854E01E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Take-Home Message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A49153-63A6-86B7-63DA-54CF11D249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Mild cognitive impairment is a common condition that is poorly diagnosed and understood.</a:t>
            </a:r>
          </a:p>
          <a:p>
            <a:pPr algn="just"/>
            <a:endParaRPr lang="en-U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Although there is no pharmacological treatment available, there is non-pharmacological intervention possible in the management of MCI.</a:t>
            </a:r>
          </a:p>
          <a:p>
            <a:pPr algn="just"/>
            <a:endParaRPr lang="en-U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Early diagnosis and intervention can improve older adults’ prognosis and disease trajectory.</a:t>
            </a:r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56EB4A2-FB23-958D-95B9-A3975DF4F39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AE981E5-C31D-3624-4863-91801206EF01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D8FA1A5-EDC8-5F01-C2FA-C9C025FD67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078262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C53CD-56F6-4611-B484-E0E568BBA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4643" y="2292304"/>
            <a:ext cx="5350568" cy="1320800"/>
          </a:xfrm>
        </p:spPr>
        <p:txBody>
          <a:bodyPr>
            <a:normAutofit/>
          </a:bodyPr>
          <a:lstStyle/>
          <a:p>
            <a:pPr algn="ctr"/>
            <a:r>
              <a:rPr lang="en-MY" sz="6600" b="1" dirty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0593AED-8542-422A-9ED1-36D36F60C36C}"/>
              </a:ext>
            </a:extLst>
          </p:cNvPr>
          <p:cNvGrpSpPr/>
          <p:nvPr/>
        </p:nvGrpSpPr>
        <p:grpSpPr>
          <a:xfrm>
            <a:off x="3623803" y="3340224"/>
            <a:ext cx="3772248" cy="1092879"/>
            <a:chOff x="3906936" y="3429000"/>
            <a:chExt cx="3772248" cy="109287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0139F4C-8E8E-432E-B562-12F9C51890BD}"/>
                </a:ext>
              </a:extLst>
            </p:cNvPr>
            <p:cNvSpPr txBox="1"/>
            <p:nvPr/>
          </p:nvSpPr>
          <p:spPr>
            <a:xfrm>
              <a:off x="3906936" y="3613104"/>
              <a:ext cx="3772248" cy="738664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896938" algn="ctr"/>
              <a:r>
                <a:rPr lang="en-MY" sz="1400" dirty="0">
                  <a:latin typeface="Berlin Sans FB Demi" panose="020E0802020502020306" pitchFamily="34" charset="0"/>
                </a:rPr>
                <a:t>Training of Core Trainers on </a:t>
              </a:r>
            </a:p>
            <a:p>
              <a:pPr marL="896938" algn="ctr"/>
              <a:r>
                <a:rPr lang="en-MY" sz="1400" dirty="0">
                  <a:latin typeface="Berlin Sans FB Demi" panose="020E0802020502020306" pitchFamily="34" charset="0"/>
                </a:rPr>
                <a:t>CPG Management of Dementia (Third Edition)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EC0418B-32DF-4EB8-B575-F76303EEA2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51517" y="3429000"/>
              <a:ext cx="710464" cy="1092879"/>
            </a:xfrm>
            <a:prstGeom prst="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629935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DA0F5-46B2-1374-FDCD-2E1139BE6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Learning Objective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83E68E-5404-1788-0098-2DD5B3B7F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6483" y="1833418"/>
            <a:ext cx="8596668" cy="3880773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Mild cognitive impairment diagnosis.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Pharmacological treatment and non-pharmacological intervention possible in the management of MCI.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Early diagnosis and intervention that can improve older adults’ prognosis and disease trajectory.</a:t>
            </a:r>
          </a:p>
          <a:p>
            <a:pPr>
              <a:buFont typeface="+mj-lt"/>
              <a:buAutoNum type="arabicPeriod"/>
            </a:pPr>
            <a:endParaRPr lang="en-US" sz="20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2B1A72A-DB78-DCE7-2E9A-412A2C8E86C4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D8B2BA1-B7EF-B6B3-1657-51CDC225A616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09D4940-594F-C436-D4CF-9F14040A6A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629786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6DC71-0E7B-15CF-46FF-DFD94C4C0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30E35B-507C-C89B-204A-E93F337C05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What is Mild Cognitive Impairment?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Why is it important?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Who is at risk?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How do you identify them?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Is there treatment for MCI?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311F59A-0F03-2F48-0918-2FD1ECB5749D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5A277BE-8EE3-A8EF-9F97-EDB4F4E2F412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59DB06F-8BC4-C469-700E-27BF175347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66608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1777-CCD2-E701-FE2E-BEF57A1D3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What is Mild Cognitive Impairment?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11A961-08CE-FEC1-1595-99A867E253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Mild cognitive impairment (MCI) is a condition in which individuals present with cognitive impairment but minimal impairment of instrumental activities of daily living (IADL).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4C140BB-FBCF-BCF4-094C-AB28BE5F48C4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D7C55F3-66C2-ACA3-F35F-F8695B0DCA0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46B1FB1-5E44-807C-4346-6831CBF36F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905934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96294-9C9C-FEA6-558F-245C37D3D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Why is it important?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81D05-5D3F-F85E-ABC9-68CC14E2DA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2160589"/>
            <a:ext cx="8793837" cy="3880773"/>
          </a:xfrm>
        </p:spPr>
        <p:txBody>
          <a:bodyPr/>
          <a:lstStyle/>
          <a:p>
            <a:pPr algn="just"/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Those with MCI/CIND have greater risk of developing all types of dementia (RR=3.3, 95% CI 2.5 to 4.5) compared with age-matched participants with no MCI after 2 – 5 years of follow-up.</a:t>
            </a:r>
            <a:r>
              <a:rPr lang="en-MY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108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D04674A-50EC-788D-44BD-BA89C44414ED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9BCAB9E-8CD2-2FA9-12B3-550646F1F92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DE3AE72-E983-D290-5675-6095664F38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5D8BD795-8E3E-620E-A2B4-84E3BACD6B18}"/>
              </a:ext>
            </a:extLst>
          </p:cNvPr>
          <p:cNvSpPr txBox="1"/>
          <p:nvPr/>
        </p:nvSpPr>
        <p:spPr>
          <a:xfrm>
            <a:off x="552371" y="6144904"/>
            <a:ext cx="8025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 algn="just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108. Petersen RC, Lopez O, Armstrong MJ, et al. Practice guideline update summary: Mild cognitive impairment: Report of the Guideline Development, Dissemination, and Implementation Subcommittee of the American Academy of Neurology. Neurology. 2018;90(3):126-35.</a:t>
            </a:r>
          </a:p>
        </p:txBody>
      </p:sp>
    </p:spTree>
    <p:extLst>
      <p:ext uri="{BB962C8B-B14F-4D97-AF65-F5344CB8AC3E}">
        <p14:creationId xmlns:p14="http://schemas.microsoft.com/office/powerpoint/2010/main" val="2153651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87022-D0D0-6F26-705F-705FACA62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1">
                    <a:lumMod val="75000"/>
                  </a:schemeClr>
                </a:solidFill>
              </a:rPr>
              <a:t>Who is at risk?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1A81ED-00A2-87E9-B0C7-EBB2425FF2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DSM-5 recognises the predementia stage of cognitive impairment. The condition, which has many features of MCI, is termed mild neurocognitive disorder.</a:t>
            </a:r>
          </a:p>
          <a:p>
            <a:pPr algn="just"/>
            <a:endParaRPr lang="en-MY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MY" sz="2800" dirty="0">
                <a:latin typeface="Calibri" panose="020F0502020204030204" pitchFamily="34" charset="0"/>
                <a:cs typeface="Calibri" panose="020F0502020204030204" pitchFamily="34" charset="0"/>
              </a:rPr>
              <a:t>Mild neurocognitive disorder recognises subtle features of cognitive impairment that are distinct from ageing but do not represent dementia.</a:t>
            </a:r>
            <a:r>
              <a:rPr lang="en-MY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58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CEDEF89-6F15-EC26-6DF6-D3231005676F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9785AF3-0286-2FC4-12BE-328E78C25B35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6387C5B-6142-6431-E478-AEA1FF18F5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5AC24687-EB4D-2F34-EE0B-6D1D9F5F8E44}"/>
              </a:ext>
            </a:extLst>
          </p:cNvPr>
          <p:cNvSpPr txBox="1"/>
          <p:nvPr/>
        </p:nvSpPr>
        <p:spPr>
          <a:xfrm>
            <a:off x="677334" y="6269137"/>
            <a:ext cx="8025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 algn="just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58. American Psychiatric Association (APA). Diagnostic and Statistical Manual of Mental Disorders: DSM-5. Arlington, VA: APA; 2013.</a:t>
            </a:r>
          </a:p>
        </p:txBody>
      </p:sp>
    </p:spTree>
    <p:extLst>
      <p:ext uri="{BB962C8B-B14F-4D97-AF65-F5344CB8AC3E}">
        <p14:creationId xmlns:p14="http://schemas.microsoft.com/office/powerpoint/2010/main" val="2136733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02820-1212-6F51-28B2-E132EC008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How do you identify them?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4F401-6F2E-4F58-DB55-B3DDCA325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20000"/>
              </a:lnSpc>
              <a:spcBef>
                <a:spcPts val="1200"/>
              </a:spcBef>
            </a:pPr>
            <a:r>
              <a:rPr lang="en-MY" sz="3300" dirty="0">
                <a:latin typeface="Calibri" panose="020F0502020204030204" pitchFamily="34" charset="0"/>
                <a:cs typeface="Calibri" panose="020F0502020204030204" pitchFamily="34" charset="0"/>
              </a:rPr>
              <a:t>Patient or family complaint on the presence of a reduction of cognitive function, however without the presence of impairment of the activity of daily living .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</a:pPr>
            <a:r>
              <a:rPr lang="en-MY" sz="3300" dirty="0">
                <a:latin typeface="Calibri" panose="020F0502020204030204" pitchFamily="34" charset="0"/>
                <a:cs typeface="Calibri" panose="020F0502020204030204" pitchFamily="34" charset="0"/>
              </a:rPr>
              <a:t>Baseline cognitive measurement on MMSE or any cognitive assessment tools for patients with MCI</a:t>
            </a:r>
            <a:endParaRPr lang="en-US" sz="33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20000"/>
              </a:lnSpc>
              <a:spcBef>
                <a:spcPts val="1200"/>
              </a:spcBef>
            </a:pPr>
            <a:r>
              <a:rPr lang="en-MY" sz="3300" dirty="0">
                <a:latin typeface="Calibri" panose="020F0502020204030204" pitchFamily="34" charset="0"/>
                <a:cs typeface="Calibri" panose="020F0502020204030204" pitchFamily="34" charset="0"/>
              </a:rPr>
              <a:t>The initial assessment is normal, clinicians can proceed to a neuropsychological test to confirm the diagnosis of MCI</a:t>
            </a:r>
          </a:p>
          <a:p>
            <a:endParaRPr lang="en-MY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DD5D506-826D-B0B3-A589-8B8D7BE1C9EE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311EA02-DF4D-C54A-A9C8-C07C642A652F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2517606-5CA5-4712-9DD0-9BA48F7F35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70645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18B29-B89D-18F5-5260-BE8FA76E0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Is there treatment for MCI?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CEDBA-C4AD-CD71-FEF7-9FA9A53AE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MCI is a subjective complaint of a deteriorating memory. After managing the modifiable risk factors and deprescribing cognitive suppression medication, it is advisable for patients to undergo non-pharmacological therapy.</a:t>
            </a:r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CDDD354-A76E-E588-3AC2-7EAB2C936D2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77F6363-023C-B074-1FCB-BF90F84AA37C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F2C5CAA-7C81-464D-A238-B945E2D11D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678319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57624-3E84-5DF3-F6A7-620AFBE0E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Modifiable risk factors</a:t>
            </a:r>
            <a:b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</a:b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65590-5E5B-1A43-9165-E4B5F607FC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Hypertension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Diabetic Mellitus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Hyperlipidemia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Obesity 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9943F80-4885-432E-BB7F-12C8FFF4DA92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004AAB4-60DD-498F-B899-CA42897D6DD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275615E-7EAA-AE17-19F8-CC641844D5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99689859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574</Words>
  <Application>Microsoft Office PowerPoint</Application>
  <PresentationFormat>Widescreen</PresentationFormat>
  <Paragraphs>64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Aharoni</vt:lpstr>
      <vt:lpstr>Arial</vt:lpstr>
      <vt:lpstr>Berlin Sans FB Demi</vt:lpstr>
      <vt:lpstr>Calibri</vt:lpstr>
      <vt:lpstr>Trebuchet MS</vt:lpstr>
      <vt:lpstr>Wingdings 3</vt:lpstr>
      <vt:lpstr>Facet</vt:lpstr>
      <vt:lpstr>PowerPoint Presentation</vt:lpstr>
      <vt:lpstr>Learning Objective</vt:lpstr>
      <vt:lpstr>Content</vt:lpstr>
      <vt:lpstr>What is Mild Cognitive Impairment?</vt:lpstr>
      <vt:lpstr>Why is it important?</vt:lpstr>
      <vt:lpstr>Who is at risk?</vt:lpstr>
      <vt:lpstr>How do you identify them?</vt:lpstr>
      <vt:lpstr>Is there treatment for MCI?</vt:lpstr>
      <vt:lpstr>Modifiable risk factors </vt:lpstr>
      <vt:lpstr>Non-pharmacological Interventions </vt:lpstr>
      <vt:lpstr>Take-Home Message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Ayuni</dc:creator>
  <cp:lastModifiedBy>Ayuni</cp:lastModifiedBy>
  <cp:revision>10</cp:revision>
  <dcterms:created xsi:type="dcterms:W3CDTF">2022-03-17T07:36:10Z</dcterms:created>
  <dcterms:modified xsi:type="dcterms:W3CDTF">2022-06-02T03:33:54Z</dcterms:modified>
</cp:coreProperties>
</file>